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77" r:id="rId15"/>
    <p:sldId id="267" r:id="rId16"/>
    <p:sldId id="268" r:id="rId17"/>
    <p:sldId id="269" r:id="rId18"/>
    <p:sldId id="271" r:id="rId19"/>
    <p:sldId id="275" r:id="rId20"/>
    <p:sldId id="272" r:id="rId21"/>
    <p:sldId id="274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Cotton" userId="3ae057b5f5333a24" providerId="LiveId" clId="{6B8255C0-2161-4B91-9AB6-D14DF1E9FF32}"/>
    <pc:docChg chg="custSel addSld modSld sldOrd">
      <pc:chgData name="oliver Cotton" userId="3ae057b5f5333a24" providerId="LiveId" clId="{6B8255C0-2161-4B91-9AB6-D14DF1E9FF32}" dt="2022-12-06T17:18:24.474" v="2004" actId="14100"/>
      <pc:docMkLst>
        <pc:docMk/>
      </pc:docMkLst>
      <pc:sldChg chg="modSp">
        <pc:chgData name="oliver Cotton" userId="3ae057b5f5333a24" providerId="LiveId" clId="{6B8255C0-2161-4B91-9AB6-D14DF1E9FF32}" dt="2022-12-06T17:16:11.786" v="1966"/>
        <pc:sldMkLst>
          <pc:docMk/>
          <pc:sldMk cId="296007800" sldId="256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96007800" sldId="256"/>
            <ac:spMk id="2" creationId="{DFAB2897-2D6F-C826-72F7-99B3430A468B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96007800" sldId="256"/>
            <ac:spMk id="3" creationId="{FB2D3685-B3DB-C2D0-F54C-BC9D210FC6EB}"/>
          </ac:spMkLst>
        </pc:spChg>
      </pc:sldChg>
      <pc:sldChg chg="modSp">
        <pc:chgData name="oliver Cotton" userId="3ae057b5f5333a24" providerId="LiveId" clId="{6B8255C0-2161-4B91-9AB6-D14DF1E9FF32}" dt="2022-12-06T17:16:11.786" v="1966"/>
        <pc:sldMkLst>
          <pc:docMk/>
          <pc:sldMk cId="1835254301" sldId="257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835254301" sldId="257"/>
            <ac:spMk id="2" creationId="{E0426613-0F8B-3B3D-ECE2-98094867DEC5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835254301" sldId="257"/>
            <ac:spMk id="3" creationId="{103698FA-2C04-5A66-641F-ED05C4E6F4C2}"/>
          </ac:spMkLst>
        </pc:spChg>
      </pc:sldChg>
      <pc:sldChg chg="modSp mod">
        <pc:chgData name="oliver Cotton" userId="3ae057b5f5333a24" providerId="LiveId" clId="{6B8255C0-2161-4B91-9AB6-D14DF1E9FF32}" dt="2022-12-06T17:16:11.786" v="1966"/>
        <pc:sldMkLst>
          <pc:docMk/>
          <pc:sldMk cId="2103838902" sldId="258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103838902" sldId="258"/>
            <ac:spMk id="2" creationId="{39DDBB33-8984-9BC1-1AC0-06C480DE4E57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103838902" sldId="258"/>
            <ac:spMk id="3" creationId="{577C6969-B2DF-5A38-41DE-625A2D7F3628}"/>
          </ac:spMkLst>
        </pc:spChg>
      </pc:sldChg>
      <pc:sldChg chg="modSp mod">
        <pc:chgData name="oliver Cotton" userId="3ae057b5f5333a24" providerId="LiveId" clId="{6B8255C0-2161-4B91-9AB6-D14DF1E9FF32}" dt="2022-12-06T17:16:11.786" v="1966"/>
        <pc:sldMkLst>
          <pc:docMk/>
          <pc:sldMk cId="959866766" sldId="259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959866766" sldId="259"/>
            <ac:spMk id="2" creationId="{E94F5C7A-1431-A38C-D73D-99BBA49C2E94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959866766" sldId="259"/>
            <ac:spMk id="3" creationId="{9B69C1A2-09F1-4B8D-9BEB-484B85316183}"/>
          </ac:spMkLst>
        </pc:spChg>
      </pc:sldChg>
      <pc:sldChg chg="modSp mod">
        <pc:chgData name="oliver Cotton" userId="3ae057b5f5333a24" providerId="LiveId" clId="{6B8255C0-2161-4B91-9AB6-D14DF1E9FF32}" dt="2022-12-06T17:16:11.786" v="1966"/>
        <pc:sldMkLst>
          <pc:docMk/>
          <pc:sldMk cId="1015813780" sldId="260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015813780" sldId="260"/>
            <ac:spMk id="2" creationId="{B695EF3D-DC0E-A03D-6E40-E82F98A229BD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015813780" sldId="260"/>
            <ac:spMk id="3" creationId="{BA27AA16-B8C8-CF13-ADF6-8D6D98FE555E}"/>
          </ac:spMkLst>
        </pc:spChg>
      </pc:sldChg>
      <pc:sldChg chg="modSp mod">
        <pc:chgData name="oliver Cotton" userId="3ae057b5f5333a24" providerId="LiveId" clId="{6B8255C0-2161-4B91-9AB6-D14DF1E9FF32}" dt="2022-12-06T17:16:11.786" v="1966"/>
        <pc:sldMkLst>
          <pc:docMk/>
          <pc:sldMk cId="1867706528" sldId="261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867706528" sldId="261"/>
            <ac:spMk id="2" creationId="{26A81E13-B8B6-84D4-4BFB-A3BB42830847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867706528" sldId="261"/>
            <ac:spMk id="3" creationId="{6B0991AF-27F5-922B-B15B-3D82AF40C42F}"/>
          </ac:spMkLst>
        </pc:spChg>
      </pc:sldChg>
      <pc:sldChg chg="modSp mod">
        <pc:chgData name="oliver Cotton" userId="3ae057b5f5333a24" providerId="LiveId" clId="{6B8255C0-2161-4B91-9AB6-D14DF1E9FF32}" dt="2022-12-06T17:16:35.250" v="1970" actId="1076"/>
        <pc:sldMkLst>
          <pc:docMk/>
          <pc:sldMk cId="1492435693" sldId="262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1492435693" sldId="262"/>
            <ac:spMk id="2" creationId="{3EBF19AA-6225-6BDA-ACD9-C8DB8574D4A3}"/>
          </ac:spMkLst>
        </pc:spChg>
        <pc:spChg chg="mod">
          <ac:chgData name="oliver Cotton" userId="3ae057b5f5333a24" providerId="LiveId" clId="{6B8255C0-2161-4B91-9AB6-D14DF1E9FF32}" dt="2022-12-06T17:16:35.250" v="1970" actId="1076"/>
          <ac:spMkLst>
            <pc:docMk/>
            <pc:sldMk cId="1492435693" sldId="262"/>
            <ac:spMk id="3" creationId="{8E46E640-72CB-144C-C7E6-781F5D618E7B}"/>
          </ac:spMkLst>
        </pc:spChg>
      </pc:sldChg>
      <pc:sldChg chg="modSp mod">
        <pc:chgData name="oliver Cotton" userId="3ae057b5f5333a24" providerId="LiveId" clId="{6B8255C0-2161-4B91-9AB6-D14DF1E9FF32}" dt="2022-12-06T17:16:11.786" v="1966"/>
        <pc:sldMkLst>
          <pc:docMk/>
          <pc:sldMk cId="869699679" sldId="263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869699679" sldId="263"/>
            <ac:spMk id="2" creationId="{0E843A6E-D6CB-B33A-CB20-E2756463DF44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869699679" sldId="263"/>
            <ac:spMk id="3" creationId="{950939B6-7A93-A79E-6623-A174214EFD1B}"/>
          </ac:spMkLst>
        </pc:spChg>
      </pc:sldChg>
      <pc:sldChg chg="modSp new mod">
        <pc:chgData name="oliver Cotton" userId="3ae057b5f5333a24" providerId="LiveId" clId="{6B8255C0-2161-4B91-9AB6-D14DF1E9FF32}" dt="2022-12-06T17:16:11.786" v="1966"/>
        <pc:sldMkLst>
          <pc:docMk/>
          <pc:sldMk cId="3865201738" sldId="264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3865201738" sldId="264"/>
            <ac:spMk id="2" creationId="{5337B69D-5B85-96DD-9B1E-8D2662F4EE52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3865201738" sldId="264"/>
            <ac:spMk id="3" creationId="{4A4A4C9D-70EE-4BCB-72B0-7D96AC8AE717}"/>
          </ac:spMkLst>
        </pc:spChg>
      </pc:sldChg>
      <pc:sldChg chg="modSp new mod ord">
        <pc:chgData name="oliver Cotton" userId="3ae057b5f5333a24" providerId="LiveId" clId="{6B8255C0-2161-4B91-9AB6-D14DF1E9FF32}" dt="2022-12-06T17:16:11.786" v="1966"/>
        <pc:sldMkLst>
          <pc:docMk/>
          <pc:sldMk cId="4215584643" sldId="265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4215584643" sldId="265"/>
            <ac:spMk id="2" creationId="{4908FB3E-5489-7FE0-EB71-0120E19767F0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4215584643" sldId="265"/>
            <ac:spMk id="3" creationId="{F670B234-1507-698A-7677-0F4F6B276BA3}"/>
          </ac:spMkLst>
        </pc:spChg>
      </pc:sldChg>
      <pc:sldChg chg="modSp new mod">
        <pc:chgData name="oliver Cotton" userId="3ae057b5f5333a24" providerId="LiveId" clId="{6B8255C0-2161-4B91-9AB6-D14DF1E9FF32}" dt="2022-12-06T17:17:11.335" v="1972" actId="20577"/>
        <pc:sldMkLst>
          <pc:docMk/>
          <pc:sldMk cId="4291365224" sldId="266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4291365224" sldId="266"/>
            <ac:spMk id="2" creationId="{7E589B07-9129-97A8-A51D-E27F0B255E03}"/>
          </ac:spMkLst>
        </pc:spChg>
        <pc:spChg chg="mod">
          <ac:chgData name="oliver Cotton" userId="3ae057b5f5333a24" providerId="LiveId" clId="{6B8255C0-2161-4B91-9AB6-D14DF1E9FF32}" dt="2022-12-06T17:17:11.335" v="1972" actId="20577"/>
          <ac:spMkLst>
            <pc:docMk/>
            <pc:sldMk cId="4291365224" sldId="266"/>
            <ac:spMk id="3" creationId="{E3E5FC95-67F4-02C5-1450-FCFE432C3CB9}"/>
          </ac:spMkLst>
        </pc:spChg>
      </pc:sldChg>
      <pc:sldChg chg="modSp new mod">
        <pc:chgData name="oliver Cotton" userId="3ae057b5f5333a24" providerId="LiveId" clId="{6B8255C0-2161-4B91-9AB6-D14DF1E9FF32}" dt="2022-12-06T17:17:58.074" v="2003" actId="20577"/>
        <pc:sldMkLst>
          <pc:docMk/>
          <pc:sldMk cId="2242101776" sldId="267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242101776" sldId="267"/>
            <ac:spMk id="2" creationId="{6C922082-7E28-7304-8F3A-D461DC12FCB1}"/>
          </ac:spMkLst>
        </pc:spChg>
        <pc:spChg chg="mod">
          <ac:chgData name="oliver Cotton" userId="3ae057b5f5333a24" providerId="LiveId" clId="{6B8255C0-2161-4B91-9AB6-D14DF1E9FF32}" dt="2022-12-06T17:17:58.074" v="2003" actId="20577"/>
          <ac:spMkLst>
            <pc:docMk/>
            <pc:sldMk cId="2242101776" sldId="267"/>
            <ac:spMk id="3" creationId="{4E80D13A-6F65-0370-07C5-FC6463157673}"/>
          </ac:spMkLst>
        </pc:spChg>
      </pc:sldChg>
      <pc:sldChg chg="modSp new mod">
        <pc:chgData name="oliver Cotton" userId="3ae057b5f5333a24" providerId="LiveId" clId="{6B8255C0-2161-4B91-9AB6-D14DF1E9FF32}" dt="2022-12-06T17:16:11.786" v="1966"/>
        <pc:sldMkLst>
          <pc:docMk/>
          <pc:sldMk cId="2799653009" sldId="268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799653009" sldId="268"/>
            <ac:spMk id="2" creationId="{8FE46292-B921-049B-A5B2-2DDA08102B75}"/>
          </ac:spMkLst>
        </pc:spChg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2799653009" sldId="268"/>
            <ac:spMk id="3" creationId="{66A49FFB-B73D-8A76-1522-882E666409AE}"/>
          </ac:spMkLst>
        </pc:spChg>
      </pc:sldChg>
      <pc:sldChg chg="modSp new mod">
        <pc:chgData name="oliver Cotton" userId="3ae057b5f5333a24" providerId="LiveId" clId="{6B8255C0-2161-4B91-9AB6-D14DF1E9FF32}" dt="2022-12-06T17:18:24.474" v="2004" actId="14100"/>
        <pc:sldMkLst>
          <pc:docMk/>
          <pc:sldMk cId="3749725875" sldId="269"/>
        </pc:sldMkLst>
        <pc:spChg chg="mod">
          <ac:chgData name="oliver Cotton" userId="3ae057b5f5333a24" providerId="LiveId" clId="{6B8255C0-2161-4B91-9AB6-D14DF1E9FF32}" dt="2022-12-06T17:16:11.786" v="1966"/>
          <ac:spMkLst>
            <pc:docMk/>
            <pc:sldMk cId="3749725875" sldId="269"/>
            <ac:spMk id="2" creationId="{D6BD083B-BEE9-41A8-7246-5EF2C2B50506}"/>
          </ac:spMkLst>
        </pc:spChg>
        <pc:spChg chg="mod">
          <ac:chgData name="oliver Cotton" userId="3ae057b5f5333a24" providerId="LiveId" clId="{6B8255C0-2161-4B91-9AB6-D14DF1E9FF32}" dt="2022-12-06T17:18:24.474" v="2004" actId="14100"/>
          <ac:spMkLst>
            <pc:docMk/>
            <pc:sldMk cId="3749725875" sldId="269"/>
            <ac:spMk id="3" creationId="{61F13215-7F1F-5C01-E764-AADE8CBCC3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AF1E7-F203-42AB-8513-A097E342EB5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94207-B9DA-4B85-BA01-0A709319C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4207-B9DA-4B85-BA01-0A709319CD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7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2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8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31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7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3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45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6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9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08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6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53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9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3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5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3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095A68-B500-4A1C-9ECB-6530EE5FC079}" type="datetimeFigureOut">
              <a:rPr lang="en-GB" smtClean="0"/>
              <a:t>04/04/2023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90FDE-BA14-467B-AEFE-543D4D6FE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9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ttinghamplasticsrota@gmail.com" TargetMode="External"/><Relationship Id="rId2" Type="http://schemas.openxmlformats.org/officeDocument/2006/relationships/hyperlink" Target="https://www.nottinghamplasticsrota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tinghamplasticsrota.com/copy-of-departmental-meetings-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urnstriageclinic@nuh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glassey@nuh.nhs.uk" TargetMode="External"/><Relationship Id="rId2" Type="http://schemas.openxmlformats.org/officeDocument/2006/relationships/hyperlink" Target="mailto:Margaret.Harvey@nuh.nhs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ttinghamplasticsrota.com/_files/ugd/5385e2_4b36d666fdee4e83938fe60284dade7d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hildrensburnsandplastics@nuh.nhs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2897-2D6F-C826-72F7-99B3430A4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Plastics at NUH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D3685-B3DB-C2D0-F54C-BC9D210FC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3A6E-D6CB-B33A-CB20-E2756463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39B6-7A93-A79E-6623-A174214E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04647"/>
            <a:ext cx="10018713" cy="378655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https://www.nottinghamplasticsrota.com/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Long day – 07:45 – 19:45</a:t>
            </a:r>
          </a:p>
          <a:p>
            <a:r>
              <a:rPr lang="en-GB" dirty="0"/>
              <a:t>Nights – 19:45 – 08:15</a:t>
            </a:r>
          </a:p>
          <a:p>
            <a:r>
              <a:rPr lang="en-GB" dirty="0"/>
              <a:t>Normal day – 07:45 – 17:00</a:t>
            </a:r>
          </a:p>
          <a:p>
            <a:r>
              <a:rPr lang="en-GB" dirty="0" smtClean="0"/>
              <a:t> (Mondays and Tuesdays 7:30 start)</a:t>
            </a:r>
            <a:endParaRPr lang="en-GB" dirty="0"/>
          </a:p>
          <a:p>
            <a:r>
              <a:rPr lang="en-GB" dirty="0"/>
              <a:t>Master SHO rota on the trust intranet</a:t>
            </a:r>
          </a:p>
          <a:p>
            <a:pPr lvl="1"/>
            <a:r>
              <a:rPr lang="en-GB" dirty="0" smtClean="0"/>
              <a:t>Alex Fielding (registrar) rota coordinator – </a:t>
            </a:r>
            <a:r>
              <a:rPr lang="en-GB" dirty="0" smtClean="0">
                <a:hlinkClick r:id="rId3"/>
              </a:rPr>
              <a:t>nottinghamplasticsrota@gmail.com</a:t>
            </a:r>
            <a:endParaRPr lang="en-GB" dirty="0" smtClean="0"/>
          </a:p>
          <a:p>
            <a:pPr lvl="1"/>
            <a:r>
              <a:rPr lang="en-GB" dirty="0" smtClean="0"/>
              <a:t>((Alisha Mahmood – junior doctor coordinator))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69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B69D-5B85-96DD-9B1E-8D2662F4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 Long </a:t>
            </a:r>
            <a:r>
              <a:rPr lang="en-GB" dirty="0"/>
              <a:t>day (</a:t>
            </a:r>
            <a:r>
              <a:rPr lang="en-GB" dirty="0" err="1"/>
              <a:t>oncall</a:t>
            </a:r>
            <a:r>
              <a:rPr lang="en-GB" dirty="0"/>
              <a:t>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4C9D-70EE-4BCB-72B0-7D96AC8AE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07:45 start (7.30 Mondays, 7.30 Tuesday)</a:t>
            </a:r>
          </a:p>
          <a:p>
            <a:r>
              <a:rPr lang="en-GB" dirty="0"/>
              <a:t>Hot week ward round + jobs</a:t>
            </a:r>
          </a:p>
          <a:p>
            <a:r>
              <a:rPr lang="en-GB" dirty="0"/>
              <a:t>Clinics – new admissions into burn dressing clinic, reviews in gillies</a:t>
            </a:r>
          </a:p>
          <a:p>
            <a:r>
              <a:rPr lang="en-GB" dirty="0"/>
              <a:t>New referrals via the </a:t>
            </a:r>
            <a:r>
              <a:rPr lang="en-GB" dirty="0" smtClean="0"/>
              <a:t>bleep/phone</a:t>
            </a:r>
            <a:endParaRPr lang="en-GB" dirty="0"/>
          </a:p>
          <a:p>
            <a:r>
              <a:rPr lang="en-GB" dirty="0"/>
              <a:t>Emergency operating with reg/consultant</a:t>
            </a:r>
          </a:p>
          <a:p>
            <a:r>
              <a:rPr lang="en-GB" dirty="0"/>
              <a:t>Looking after burns and plastics patients at city</a:t>
            </a:r>
          </a:p>
          <a:p>
            <a:r>
              <a:rPr lang="en-GB" dirty="0"/>
              <a:t>Points of contact; 8-5pm = hot week reg/cons, 5-8pm; </a:t>
            </a:r>
            <a:r>
              <a:rPr lang="en-GB" dirty="0" err="1"/>
              <a:t>oncall</a:t>
            </a:r>
            <a:r>
              <a:rPr lang="en-GB" dirty="0"/>
              <a:t> reg/cons</a:t>
            </a:r>
          </a:p>
          <a:p>
            <a:r>
              <a:rPr lang="en-GB" dirty="0"/>
              <a:t>Handover to night SHO at 19:45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20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FB3E-5489-7FE0-EB71-0120E197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 Nights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B234-1507-698A-7677-0F4F6B276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Looking after burns and plastics patient at city</a:t>
            </a:r>
          </a:p>
          <a:p>
            <a:r>
              <a:rPr lang="en-GB" dirty="0"/>
              <a:t>New referrals via the </a:t>
            </a:r>
            <a:r>
              <a:rPr lang="en-GB" dirty="0" smtClean="0"/>
              <a:t>bleep/phone</a:t>
            </a:r>
            <a:endParaRPr lang="en-GB" dirty="0"/>
          </a:p>
          <a:p>
            <a:r>
              <a:rPr lang="en-GB" dirty="0"/>
              <a:t>Checking VTEs</a:t>
            </a:r>
          </a:p>
          <a:p>
            <a:r>
              <a:rPr lang="en-GB" dirty="0"/>
              <a:t>Prepping TTOs</a:t>
            </a:r>
          </a:p>
          <a:p>
            <a:r>
              <a:rPr lang="en-GB" dirty="0"/>
              <a:t>Prepping ward round documentation</a:t>
            </a:r>
          </a:p>
          <a:p>
            <a:r>
              <a:rPr lang="en-GB" dirty="0"/>
              <a:t>Point of contact – </a:t>
            </a:r>
            <a:r>
              <a:rPr lang="en-GB" dirty="0" err="1"/>
              <a:t>oncall</a:t>
            </a:r>
            <a:r>
              <a:rPr lang="en-GB" dirty="0"/>
              <a:t> reg/cons</a:t>
            </a:r>
          </a:p>
        </p:txBody>
      </p:sp>
    </p:spTree>
    <p:extLst>
      <p:ext uri="{BB962C8B-B14F-4D97-AF65-F5344CB8AC3E}">
        <p14:creationId xmlns:p14="http://schemas.microsoft.com/office/powerpoint/2010/main" val="421558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9B07-9129-97A8-A51D-E27F0B255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 Normal </a:t>
            </a:r>
            <a:r>
              <a:rPr lang="en-GB" dirty="0"/>
              <a:t>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FC95-67F4-02C5-1450-FCFE432C3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Clinics – SHOs essentially </a:t>
            </a:r>
            <a:r>
              <a:rPr lang="en-GB" dirty="0" err="1"/>
              <a:t>supernumery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Theatre – </a:t>
            </a:r>
            <a:r>
              <a:rPr lang="en-GB" dirty="0" smtClean="0"/>
              <a:t>check </a:t>
            </a:r>
            <a:r>
              <a:rPr lang="en-GB" dirty="0" err="1" smtClean="0"/>
              <a:t>bluespier</a:t>
            </a:r>
            <a:r>
              <a:rPr lang="en-GB" dirty="0" smtClean="0"/>
              <a:t>, see </a:t>
            </a:r>
            <a:r>
              <a:rPr lang="en-GB" dirty="0"/>
              <a:t>patients before, VTE, TTOs, </a:t>
            </a:r>
            <a:r>
              <a:rPr lang="en-GB" dirty="0" smtClean="0"/>
              <a:t>WBAs</a:t>
            </a:r>
          </a:p>
          <a:p>
            <a:pPr lvl="1"/>
            <a:r>
              <a:rPr lang="en-GB" dirty="0" smtClean="0"/>
              <a:t>City main theatres, DSU, QMC, EENT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Queens – trauma meeting at 0800, assist with adults (+/- </a:t>
            </a:r>
            <a:r>
              <a:rPr lang="en-GB" dirty="0" err="1"/>
              <a:t>paeds</a:t>
            </a:r>
            <a:r>
              <a:rPr lang="en-GB" dirty="0"/>
              <a:t>/</a:t>
            </a:r>
            <a:r>
              <a:rPr lang="en-GB" dirty="0" err="1"/>
              <a:t>paeds</a:t>
            </a:r>
            <a:r>
              <a:rPr lang="en-GB" dirty="0"/>
              <a:t> clinic)</a:t>
            </a:r>
          </a:p>
        </p:txBody>
      </p:sp>
    </p:spTree>
    <p:extLst>
      <p:ext uri="{BB962C8B-B14F-4D97-AF65-F5344CB8AC3E}">
        <p14:creationId xmlns:p14="http://schemas.microsoft.com/office/powerpoint/2010/main" val="4291365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Divided up into ‘firms’ for normal day activity</a:t>
            </a:r>
          </a:p>
          <a:p>
            <a:r>
              <a:rPr lang="en-GB" dirty="0" smtClean="0"/>
              <a:t>On calls are from 5pm until 8am following day and are non-resident. </a:t>
            </a:r>
          </a:p>
          <a:p>
            <a:pPr lvl="1"/>
            <a:r>
              <a:rPr lang="en-GB" dirty="0" smtClean="0"/>
              <a:t>Weekend on calls are 24hrs from 8 am – again non-resident. </a:t>
            </a:r>
          </a:p>
          <a:p>
            <a:r>
              <a:rPr lang="en-GB" dirty="0" smtClean="0"/>
              <a:t>Point of contact OOH is on-call consultant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8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2082-7E28-7304-8F3A-D461DC12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D13A-6F65-0370-07C5-FC6463157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Weekly teaching on Tuesday via teams – 0730.</a:t>
            </a:r>
          </a:p>
          <a:p>
            <a:r>
              <a:rPr lang="en-GB" dirty="0"/>
              <a:t>Rota will be allocated; discuss early with the reg for guidance</a:t>
            </a:r>
          </a:p>
          <a:p>
            <a:r>
              <a:rPr lang="en-GB" dirty="0"/>
              <a:t>Can sign in from home</a:t>
            </a:r>
          </a:p>
          <a:p>
            <a:r>
              <a:rPr lang="en-GB" dirty="0"/>
              <a:t>Most useful for </a:t>
            </a:r>
            <a:r>
              <a:rPr lang="en-GB" dirty="0" smtClean="0"/>
              <a:t>SHOs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Teaching | Nottingham Plastics (nottinghamplasticsrota.com)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10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292-B921-049B-A5B2-2DDA0810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Morbidity and mortality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49FFB-B73D-8A76-1522-882E66640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to the database</a:t>
            </a:r>
          </a:p>
          <a:p>
            <a:r>
              <a:rPr lang="en-GB" dirty="0"/>
              <a:t>Updated by everyone</a:t>
            </a:r>
          </a:p>
          <a:p>
            <a:r>
              <a:rPr lang="en-GB" dirty="0" smtClean="0"/>
              <a:t>4 weekly meetings </a:t>
            </a:r>
            <a:r>
              <a:rPr lang="en-GB" dirty="0"/>
              <a:t>Monday AM </a:t>
            </a:r>
            <a:r>
              <a:rPr lang="en-GB" dirty="0" smtClean="0"/>
              <a:t>0800</a:t>
            </a:r>
            <a:endParaRPr lang="en-GB" dirty="0"/>
          </a:p>
          <a:p>
            <a:r>
              <a:rPr lang="en-GB" dirty="0"/>
              <a:t>Allocated slides to prep. </a:t>
            </a:r>
          </a:p>
        </p:txBody>
      </p:sp>
    </p:spTree>
    <p:extLst>
      <p:ext uri="{BB962C8B-B14F-4D97-AF65-F5344CB8AC3E}">
        <p14:creationId xmlns:p14="http://schemas.microsoft.com/office/powerpoint/2010/main" val="279965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083B-BEE9-41A8-7246-5EF2C2B5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systems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13215-7F1F-5C01-E764-AADE8CBCC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518" y="1825625"/>
            <a:ext cx="9453282" cy="4667250"/>
          </a:xfrm>
        </p:spPr>
        <p:txBody>
          <a:bodyPr numCol="2">
            <a:normAutofit lnSpcReduction="10000"/>
          </a:bodyPr>
          <a:lstStyle/>
          <a:p>
            <a:r>
              <a:rPr lang="en-GB" dirty="0"/>
              <a:t>Nerve centre </a:t>
            </a:r>
          </a:p>
          <a:p>
            <a:pPr lvl="1"/>
            <a:r>
              <a:rPr lang="en-GB" dirty="0"/>
              <a:t>List management</a:t>
            </a:r>
          </a:p>
          <a:p>
            <a:pPr lvl="1"/>
            <a:r>
              <a:rPr lang="en-GB" dirty="0"/>
              <a:t>E- </a:t>
            </a:r>
            <a:r>
              <a:rPr lang="en-GB" dirty="0" err="1"/>
              <a:t>obs</a:t>
            </a:r>
            <a:endParaRPr lang="en-GB" dirty="0"/>
          </a:p>
          <a:p>
            <a:pPr lvl="1"/>
            <a:r>
              <a:rPr lang="en-GB" dirty="0"/>
              <a:t>Update with plans</a:t>
            </a:r>
          </a:p>
          <a:p>
            <a:pPr lvl="1"/>
            <a:r>
              <a:rPr lang="en-GB" dirty="0"/>
              <a:t>Bed state</a:t>
            </a:r>
          </a:p>
          <a:p>
            <a:pPr lvl="1"/>
            <a:r>
              <a:rPr lang="en-GB" dirty="0"/>
              <a:t>Photographs</a:t>
            </a:r>
          </a:p>
          <a:p>
            <a:pPr lvl="1"/>
            <a:r>
              <a:rPr lang="en-GB" dirty="0"/>
              <a:t>Non-urgent </a:t>
            </a:r>
            <a:r>
              <a:rPr lang="en-GB" dirty="0" smtClean="0"/>
              <a:t>referrals</a:t>
            </a:r>
          </a:p>
          <a:p>
            <a:pPr lvl="1"/>
            <a:r>
              <a:rPr lang="en-GB" dirty="0" smtClean="0"/>
              <a:t>[EPMA – coming May]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Careflow</a:t>
            </a:r>
            <a:endParaRPr lang="en-GB" dirty="0"/>
          </a:p>
          <a:p>
            <a:pPr lvl="1"/>
            <a:r>
              <a:rPr lang="en-GB" dirty="0"/>
              <a:t>Requesting and reviewing results</a:t>
            </a:r>
          </a:p>
          <a:p>
            <a:pPr lvl="1"/>
            <a:r>
              <a:rPr lang="en-GB" dirty="0"/>
              <a:t>ED, hand clinic, burns clinic </a:t>
            </a:r>
            <a:r>
              <a:rPr lang="en-GB" dirty="0" smtClean="0"/>
              <a:t>notes</a:t>
            </a:r>
          </a:p>
          <a:p>
            <a:pPr lvl="1"/>
            <a:r>
              <a:rPr lang="en-GB" dirty="0" err="1" smtClean="0"/>
              <a:t>Bluespier</a:t>
            </a:r>
            <a:r>
              <a:rPr lang="en-GB" dirty="0" smtClean="0"/>
              <a:t> </a:t>
            </a:r>
            <a:r>
              <a:rPr lang="en-GB" dirty="0"/>
              <a:t>– theatre management 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 err="1"/>
              <a:t>Notis</a:t>
            </a:r>
            <a:endParaRPr lang="en-GB" sz="2800" dirty="0"/>
          </a:p>
          <a:p>
            <a:pPr lvl="1"/>
            <a:r>
              <a:rPr lang="en-GB" dirty="0"/>
              <a:t>Discharge letters/TTOs</a:t>
            </a:r>
          </a:p>
          <a:p>
            <a:pPr lvl="1"/>
            <a:r>
              <a:rPr lang="en-GB" dirty="0"/>
              <a:t>Some requests</a:t>
            </a:r>
          </a:p>
          <a:p>
            <a:pPr lvl="1"/>
            <a:r>
              <a:rPr lang="en-GB" dirty="0"/>
              <a:t>(legacy system for results)</a:t>
            </a:r>
          </a:p>
          <a:p>
            <a:r>
              <a:rPr lang="en-GB" dirty="0"/>
              <a:t>DHR</a:t>
            </a:r>
          </a:p>
          <a:p>
            <a:pPr lvl="1"/>
            <a:r>
              <a:rPr lang="en-GB" dirty="0" smtClean="0"/>
              <a:t>Digitally </a:t>
            </a:r>
            <a:r>
              <a:rPr lang="en-GB" dirty="0"/>
              <a:t>uploaded notes</a:t>
            </a:r>
          </a:p>
        </p:txBody>
      </p:sp>
    </p:spTree>
    <p:extLst>
      <p:ext uri="{BB962C8B-B14F-4D97-AF65-F5344CB8AC3E}">
        <p14:creationId xmlns:p14="http://schemas.microsoft.com/office/powerpoint/2010/main" val="3749725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74" y="86389"/>
            <a:ext cx="10018713" cy="1752599"/>
          </a:xfrm>
        </p:spPr>
        <p:txBody>
          <a:bodyPr/>
          <a:lstStyle/>
          <a:p>
            <a:r>
              <a:rPr lang="en-GB" dirty="0" smtClean="0"/>
              <a:t>Acute plastic surgery pathway </a:t>
            </a:r>
            <a:br>
              <a:rPr lang="en-GB" dirty="0" smtClean="0"/>
            </a:br>
            <a:r>
              <a:rPr lang="en-GB" dirty="0" smtClean="0"/>
              <a:t>(incl. adult burns)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446" y="3818791"/>
            <a:ext cx="4883056" cy="81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Urgent review or routine review?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88446" y="1899049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QMC ED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76598" y="1940755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Internal Referral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1546" y="1922494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External Hospital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434295" y="1811154"/>
            <a:ext cx="2919965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/>
              <a:t>External point of care</a:t>
            </a:r>
          </a:p>
          <a:p>
            <a:pPr marL="0" indent="0" algn="ctr">
              <a:buFont typeface="Arial"/>
              <a:buNone/>
            </a:pPr>
            <a:r>
              <a:rPr lang="en-GB" dirty="0" smtClean="0"/>
              <a:t>UCC/GP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18688" y="1377459"/>
            <a:ext cx="2313967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Referral source: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10446" y="3130056"/>
            <a:ext cx="460545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Virtual review by hot week team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76598" y="5235287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Review by QMC </a:t>
            </a:r>
            <a:r>
              <a:rPr lang="en-GB" sz="2000" dirty="0" err="1" smtClean="0"/>
              <a:t>reg</a:t>
            </a:r>
            <a:r>
              <a:rPr lang="en-GB" sz="2000" dirty="0" smtClean="0"/>
              <a:t>/team at city</a:t>
            </a:r>
            <a:endParaRPr lang="en-GB" sz="20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40434" y="5238881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Transfer to city</a:t>
            </a:r>
          </a:p>
          <a:p>
            <a:r>
              <a:rPr lang="en-GB" dirty="0" smtClean="0"/>
              <a:t>routine clinic review</a:t>
            </a:r>
            <a:endParaRPr lang="en-GB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266021" y="5318687"/>
            <a:ext cx="2357259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Transfer to city</a:t>
            </a:r>
          </a:p>
          <a:p>
            <a:r>
              <a:rPr lang="en-GB" sz="2000" dirty="0"/>
              <a:t>Urgent QMC team review</a:t>
            </a:r>
          </a:p>
          <a:p>
            <a:r>
              <a:rPr lang="en-GB" sz="2000" dirty="0" smtClean="0"/>
              <a:t>routine clinic review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715500" y="5200117"/>
            <a:ext cx="2216880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routine clinic review </a:t>
            </a:r>
          </a:p>
          <a:p>
            <a:r>
              <a:rPr lang="en-GB" sz="2000" dirty="0" smtClean="0"/>
              <a:t>admit to city </a:t>
            </a:r>
            <a:r>
              <a:rPr lang="en-GB" sz="2000" dirty="0" smtClean="0"/>
              <a:t>?via </a:t>
            </a:r>
            <a:r>
              <a:rPr lang="en-GB" sz="2000" dirty="0" smtClean="0"/>
              <a:t>ED</a:t>
            </a:r>
            <a:endParaRPr lang="en-GB" sz="20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914299" y="4642305"/>
            <a:ext cx="2313967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Outcome:</a:t>
            </a: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39450" y="3026813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39450" y="3780687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/>
          <p:cNvSpPr/>
          <p:nvPr/>
        </p:nvSpPr>
        <p:spPr>
          <a:xfrm rot="16200000">
            <a:off x="6658569" y="-1305003"/>
            <a:ext cx="449997" cy="8213634"/>
          </a:xfrm>
          <a:prstGeom prst="leftBrace">
            <a:avLst>
              <a:gd name="adj1" fmla="val 8333"/>
              <a:gd name="adj2" fmla="val 3849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e 28"/>
          <p:cNvSpPr/>
          <p:nvPr/>
        </p:nvSpPr>
        <p:spPr>
          <a:xfrm rot="5400000">
            <a:off x="6626975" y="567431"/>
            <a:ext cx="449997" cy="8213634"/>
          </a:xfrm>
          <a:prstGeom prst="leftBrace">
            <a:avLst>
              <a:gd name="adj1" fmla="val 8333"/>
              <a:gd name="adj2" fmla="val 6022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6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admit to burns ward – inform nurse in charge, inform referrer</a:t>
            </a:r>
          </a:p>
          <a:p>
            <a:r>
              <a:rPr lang="en-GB" dirty="0" smtClean="0"/>
              <a:t>For burns dressing clinic;</a:t>
            </a:r>
          </a:p>
          <a:p>
            <a:pPr lvl="1"/>
            <a:r>
              <a:rPr lang="en-GB" dirty="0" smtClean="0"/>
              <a:t>During the day – can discuss directly with clinic and give appointment time to referrer</a:t>
            </a:r>
          </a:p>
          <a:p>
            <a:pPr lvl="1"/>
            <a:r>
              <a:rPr lang="en-GB" dirty="0" smtClean="0"/>
              <a:t>OOH – </a:t>
            </a:r>
            <a:r>
              <a:rPr lang="en-GB" dirty="0" err="1" smtClean="0"/>
              <a:t>paperform</a:t>
            </a:r>
            <a:r>
              <a:rPr lang="en-GB" dirty="0" smtClean="0"/>
              <a:t> placed by burns ward reception</a:t>
            </a:r>
          </a:p>
          <a:p>
            <a:pPr lvl="1"/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burnstriageclinic@nuh.nhs.uk</a:t>
            </a:r>
            <a:r>
              <a:rPr lang="en-GB" dirty="0" smtClean="0"/>
              <a:t> + photos</a:t>
            </a:r>
          </a:p>
          <a:p>
            <a:r>
              <a:rPr lang="en-GB" dirty="0" smtClean="0"/>
              <a:t>For gillies dressing clinic; </a:t>
            </a:r>
          </a:p>
          <a:p>
            <a:pPr lvl="1"/>
            <a:r>
              <a:rPr lang="en-GB" dirty="0"/>
              <a:t>During the day – can discuss directly with clinic and give appointment time to </a:t>
            </a:r>
            <a:r>
              <a:rPr lang="en-GB" dirty="0" smtClean="0"/>
              <a:t>referrer</a:t>
            </a:r>
          </a:p>
          <a:p>
            <a:pPr lvl="1"/>
            <a:r>
              <a:rPr lang="en-GB" dirty="0" smtClean="0"/>
              <a:t>OOH - </a:t>
            </a:r>
            <a:r>
              <a:rPr lang="en-GB" dirty="0" err="1"/>
              <a:t>paperform</a:t>
            </a:r>
            <a:r>
              <a:rPr lang="en-GB" dirty="0"/>
              <a:t> placed by burns ward </a:t>
            </a:r>
            <a:r>
              <a:rPr lang="en-GB" dirty="0" smtClean="0"/>
              <a:t>reception d/w GDC in the morning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37274" y="86389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Acute plastic surgery pathway </a:t>
            </a:r>
            <a:br>
              <a:rPr lang="en-GB" smtClean="0"/>
            </a:br>
            <a:r>
              <a:rPr lang="en-GB" smtClean="0"/>
              <a:t>(incl. adult burns)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60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6613-0F8B-3B3D-ECE2-9809486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98FA-2C04-5A66-641F-ED05C4E6F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Trust set up</a:t>
            </a:r>
          </a:p>
          <a:p>
            <a:r>
              <a:rPr lang="en-GB" dirty="0"/>
              <a:t>Who’s who</a:t>
            </a:r>
          </a:p>
          <a:p>
            <a:r>
              <a:rPr lang="en-GB" dirty="0"/>
              <a:t>The rota</a:t>
            </a:r>
          </a:p>
          <a:p>
            <a:r>
              <a:rPr lang="en-GB" dirty="0"/>
              <a:t>Your responsibilities</a:t>
            </a:r>
          </a:p>
          <a:p>
            <a:r>
              <a:rPr lang="en-GB" dirty="0"/>
              <a:t>IT systems</a:t>
            </a:r>
          </a:p>
          <a:p>
            <a:r>
              <a:rPr lang="en-GB" dirty="0"/>
              <a:t>Quick start guide</a:t>
            </a:r>
          </a:p>
        </p:txBody>
      </p:sp>
    </p:spTree>
    <p:extLst>
      <p:ext uri="{BB962C8B-B14F-4D97-AF65-F5344CB8AC3E}">
        <p14:creationId xmlns:p14="http://schemas.microsoft.com/office/powerpoint/2010/main" val="183525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17" y="-120334"/>
            <a:ext cx="10018713" cy="1752599"/>
          </a:xfrm>
        </p:spPr>
        <p:txBody>
          <a:bodyPr/>
          <a:lstStyle/>
          <a:p>
            <a:r>
              <a:rPr lang="en-GB" dirty="0" smtClean="0"/>
              <a:t>Adult Hand </a:t>
            </a:r>
            <a:r>
              <a:rPr lang="en-GB" dirty="0"/>
              <a:t>I</a:t>
            </a:r>
            <a:r>
              <a:rPr lang="en-GB" dirty="0" smtClean="0"/>
              <a:t>njuries Pathway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11607" y="3838949"/>
            <a:ext cx="488305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Admit or clinic?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8446" y="1899049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QMC ED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598" y="1940755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Internal Referral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81546" y="1922494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External Hospital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34295" y="1811154"/>
            <a:ext cx="2919965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/>
              <a:t>External point of care</a:t>
            </a:r>
          </a:p>
          <a:p>
            <a:pPr marL="0" indent="0" algn="ctr">
              <a:buFont typeface="Arial"/>
              <a:buNone/>
            </a:pPr>
            <a:r>
              <a:rPr lang="en-GB" dirty="0" smtClean="0"/>
              <a:t>UCC/GP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18688" y="1377459"/>
            <a:ext cx="2313967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Referral source: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77400" y="3095532"/>
            <a:ext cx="460545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Virtual review by hot week team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76598" y="5235287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Review by QMC </a:t>
            </a:r>
            <a:r>
              <a:rPr lang="en-GB" sz="2000" dirty="0" err="1" smtClean="0"/>
              <a:t>reg</a:t>
            </a:r>
            <a:endParaRPr lang="en-GB" sz="2000" dirty="0" smtClean="0"/>
          </a:p>
          <a:p>
            <a:r>
              <a:rPr lang="en-GB" sz="2000" dirty="0" smtClean="0"/>
              <a:t>Virtual plan + clinic review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40434" y="5238881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Transfer to city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routine clinic review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266021" y="5318687"/>
            <a:ext cx="2357259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Transfer to city</a:t>
            </a:r>
          </a:p>
          <a:p>
            <a:r>
              <a:rPr lang="en-GB" sz="2000" dirty="0" smtClean="0"/>
              <a:t>routine clinic review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715500" y="5200117"/>
            <a:ext cx="2216880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routine clinic review </a:t>
            </a:r>
          </a:p>
          <a:p>
            <a:r>
              <a:rPr lang="en-GB" sz="2000" dirty="0" smtClean="0"/>
              <a:t>admit to city via ED</a:t>
            </a:r>
            <a:endParaRPr lang="en-GB" sz="2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14299" y="4642305"/>
            <a:ext cx="2313967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Outcome: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39450" y="3026813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39450" y="3780687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6658569" y="-1305003"/>
            <a:ext cx="449997" cy="8213634"/>
          </a:xfrm>
          <a:prstGeom prst="leftBrace">
            <a:avLst>
              <a:gd name="adj1" fmla="val 8333"/>
              <a:gd name="adj2" fmla="val 3849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e 18"/>
          <p:cNvSpPr/>
          <p:nvPr/>
        </p:nvSpPr>
        <p:spPr>
          <a:xfrm rot="5400000">
            <a:off x="6626975" y="567431"/>
            <a:ext cx="449997" cy="8213634"/>
          </a:xfrm>
          <a:prstGeom prst="leftBrace">
            <a:avLst>
              <a:gd name="adj1" fmla="val 8333"/>
              <a:gd name="adj2" fmla="val 6022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1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66817" y="-12033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Adult Hand Injuries Pathway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08429" y="1632265"/>
            <a:ext cx="82450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Clinic code – PLSHT. </a:t>
            </a:r>
            <a:endParaRPr lang="en-GB" dirty="0"/>
          </a:p>
          <a:p>
            <a:r>
              <a:rPr lang="en-GB" dirty="0" smtClean="0"/>
              <a:t>Treatment centre gateway B</a:t>
            </a:r>
          </a:p>
          <a:p>
            <a:r>
              <a:rPr lang="en-GB" dirty="0" smtClean="0"/>
              <a:t>Monday AM – post hand weekend only</a:t>
            </a:r>
          </a:p>
          <a:p>
            <a:r>
              <a:rPr lang="en-GB" dirty="0" smtClean="0"/>
              <a:t>Thursday AM – every week</a:t>
            </a:r>
          </a:p>
          <a:p>
            <a:r>
              <a:rPr lang="en-GB" dirty="0" smtClean="0"/>
              <a:t>Friday AM – every week (same day as trauma list)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ED can book into the clinic</a:t>
            </a:r>
          </a:p>
          <a:p>
            <a:r>
              <a:rPr lang="en-GB" dirty="0" smtClean="0"/>
              <a:t>Or Maggie (</a:t>
            </a:r>
            <a:r>
              <a:rPr lang="en-GB" dirty="0" smtClean="0">
                <a:hlinkClick r:id="rId2"/>
              </a:rPr>
              <a:t>Margaret.Harvey@nuh.nhs.uk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OR Nicole (</a:t>
            </a:r>
            <a:r>
              <a:rPr lang="en-GB" dirty="0" smtClean="0">
                <a:hlinkClick r:id="rId3"/>
              </a:rPr>
              <a:t>Nicole.glassey@nuh.nhs.uk</a:t>
            </a:r>
            <a:r>
              <a:rPr lang="en-GB" dirty="0" smtClean="0"/>
              <a:t> )</a:t>
            </a:r>
          </a:p>
          <a:p>
            <a:r>
              <a:rPr lang="en-GB" dirty="0" smtClean="0"/>
              <a:t>Email hand team after every </a:t>
            </a:r>
            <a:r>
              <a:rPr lang="en-GB" dirty="0" err="1" smtClean="0"/>
              <a:t>oncall</a:t>
            </a:r>
            <a:r>
              <a:rPr lang="en-GB" dirty="0" smtClean="0"/>
              <a:t> (the 2 above + hand consultants + </a:t>
            </a:r>
            <a:r>
              <a:rPr lang="en-GB" dirty="0" err="1" smtClean="0"/>
              <a:t>spr</a:t>
            </a:r>
            <a:r>
              <a:rPr lang="en-GB" dirty="0" smtClean="0"/>
              <a:t>/</a:t>
            </a:r>
            <a:r>
              <a:rPr lang="en-GB" dirty="0" err="1" smtClean="0"/>
              <a:t>sho</a:t>
            </a:r>
            <a:r>
              <a:rPr lang="en-GB" dirty="0" smtClean="0"/>
              <a:t> on lists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16&gt;= + not in full time education can come via adult pathway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507947" y="5514467"/>
            <a:ext cx="390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Pathway (nottinghamplasticsrota.com</a:t>
            </a:r>
            <a:r>
              <a:rPr lang="en-GB" dirty="0">
                <a:hlinkClick r:id="rId4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857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880" y="78855"/>
            <a:ext cx="10018713" cy="1752599"/>
          </a:xfrm>
        </p:spPr>
        <p:txBody>
          <a:bodyPr/>
          <a:lstStyle/>
          <a:p>
            <a:r>
              <a:rPr lang="en-GB" dirty="0" smtClean="0"/>
              <a:t>Paediatric Pathways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90684" y="3853810"/>
            <a:ext cx="488305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Urgent review or routine review?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88446" y="1899049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QMC ED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76598" y="1940755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Internal Referral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81546" y="1922494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External Hospital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434295" y="1811154"/>
            <a:ext cx="2919965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dirty="0" smtClean="0"/>
              <a:t>External point of care</a:t>
            </a:r>
          </a:p>
          <a:p>
            <a:pPr marL="0" indent="0" algn="ctr">
              <a:buFont typeface="Arial"/>
              <a:buNone/>
            </a:pPr>
            <a:r>
              <a:rPr lang="en-GB" dirty="0" smtClean="0"/>
              <a:t>UCC/GP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39194" y="3129563"/>
            <a:ext cx="460545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Virtual review by hot week team</a:t>
            </a:r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76598" y="5235287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Review by QMC </a:t>
            </a:r>
            <a:r>
              <a:rPr lang="en-GB" sz="2000" dirty="0" err="1" smtClean="0"/>
              <a:t>paeds</a:t>
            </a:r>
            <a:r>
              <a:rPr lang="en-GB" sz="2000" dirty="0" smtClean="0"/>
              <a:t> </a:t>
            </a:r>
            <a:r>
              <a:rPr lang="en-GB" sz="2000" dirty="0" err="1" smtClean="0"/>
              <a:t>reg</a:t>
            </a:r>
            <a:endParaRPr lang="en-GB" sz="20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840434" y="5238881"/>
            <a:ext cx="2614246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Transfer to QMC via PED</a:t>
            </a:r>
          </a:p>
          <a:p>
            <a:r>
              <a:rPr lang="en-GB" dirty="0" smtClean="0"/>
              <a:t>routine clinic review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266021" y="5318687"/>
            <a:ext cx="2357259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Review by </a:t>
            </a:r>
            <a:r>
              <a:rPr lang="en-GB" sz="2000" dirty="0" err="1" smtClean="0"/>
              <a:t>reg</a:t>
            </a:r>
            <a:r>
              <a:rPr lang="en-GB" sz="2000" dirty="0" smtClean="0"/>
              <a:t> + admit to D35</a:t>
            </a:r>
            <a:endParaRPr lang="en-GB" sz="2000" dirty="0"/>
          </a:p>
          <a:p>
            <a:r>
              <a:rPr lang="en-GB" sz="2000" dirty="0" smtClean="0"/>
              <a:t>routine clinic review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715500" y="5200117"/>
            <a:ext cx="2216880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routine clinic review </a:t>
            </a:r>
          </a:p>
          <a:p>
            <a:r>
              <a:rPr lang="en-GB" sz="2000" dirty="0" smtClean="0"/>
              <a:t>admit to QMC via PED</a:t>
            </a:r>
            <a:endParaRPr lang="en-GB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14299" y="4642305"/>
            <a:ext cx="2313967" cy="81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 smtClean="0"/>
              <a:t>Outcome: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39450" y="3026813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939450" y="3780687"/>
            <a:ext cx="0" cy="3516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16200000">
            <a:off x="6658569" y="-1305003"/>
            <a:ext cx="449997" cy="8213634"/>
          </a:xfrm>
          <a:prstGeom prst="leftBrace">
            <a:avLst>
              <a:gd name="adj1" fmla="val 8333"/>
              <a:gd name="adj2" fmla="val 3849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e 17"/>
          <p:cNvSpPr/>
          <p:nvPr/>
        </p:nvSpPr>
        <p:spPr>
          <a:xfrm rot="5400000">
            <a:off x="6626975" y="567431"/>
            <a:ext cx="449997" cy="8213634"/>
          </a:xfrm>
          <a:prstGeom prst="leftBrace">
            <a:avLst>
              <a:gd name="adj1" fmla="val 8333"/>
              <a:gd name="adj2" fmla="val 6022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6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47447"/>
            <a:ext cx="10018713" cy="5249008"/>
          </a:xfrm>
        </p:spPr>
        <p:txBody>
          <a:bodyPr>
            <a:normAutofit/>
          </a:bodyPr>
          <a:lstStyle/>
          <a:p>
            <a:r>
              <a:rPr lang="en-GB" dirty="0" smtClean="0"/>
              <a:t>Any </a:t>
            </a:r>
            <a:r>
              <a:rPr lang="en-GB" dirty="0" err="1" smtClean="0"/>
              <a:t>paeds</a:t>
            </a:r>
            <a:r>
              <a:rPr lang="en-GB" dirty="0" smtClean="0"/>
              <a:t> patient being admitted MUST come via </a:t>
            </a:r>
            <a:r>
              <a:rPr lang="en-GB" dirty="0" err="1" smtClean="0"/>
              <a:t>paeds</a:t>
            </a:r>
            <a:r>
              <a:rPr lang="en-GB" dirty="0" smtClean="0"/>
              <a:t> ED</a:t>
            </a:r>
          </a:p>
          <a:p>
            <a:pPr lvl="1"/>
            <a:r>
              <a:rPr lang="en-GB" dirty="0" err="1" smtClean="0"/>
              <a:t>Reg</a:t>
            </a:r>
            <a:r>
              <a:rPr lang="en-GB" dirty="0" smtClean="0"/>
              <a:t> review on arrival</a:t>
            </a:r>
          </a:p>
          <a:p>
            <a:pPr lvl="1"/>
            <a:r>
              <a:rPr lang="en-GB" dirty="0" smtClean="0"/>
              <a:t>Inform </a:t>
            </a:r>
            <a:r>
              <a:rPr lang="en-GB" dirty="0" err="1" smtClean="0"/>
              <a:t>Paeds</a:t>
            </a:r>
            <a:r>
              <a:rPr lang="en-GB" dirty="0" smtClean="0"/>
              <a:t> ED – plus request anything that’s needed</a:t>
            </a:r>
          </a:p>
          <a:p>
            <a:pPr lvl="1"/>
            <a:r>
              <a:rPr lang="en-GB" dirty="0" smtClean="0"/>
              <a:t>Inform </a:t>
            </a:r>
            <a:r>
              <a:rPr lang="en-GB" dirty="0" err="1" smtClean="0"/>
              <a:t>paeds</a:t>
            </a:r>
            <a:r>
              <a:rPr lang="en-GB" dirty="0" smtClean="0"/>
              <a:t> surgery bed manager – 07812 267134</a:t>
            </a:r>
          </a:p>
          <a:p>
            <a:pPr lvl="1"/>
            <a:r>
              <a:rPr lang="en-GB" dirty="0" smtClean="0"/>
              <a:t>Inform referrer to attend </a:t>
            </a:r>
            <a:r>
              <a:rPr lang="en-GB" dirty="0" err="1" smtClean="0"/>
              <a:t>Paeds</a:t>
            </a:r>
            <a:r>
              <a:rPr lang="en-GB" dirty="0" smtClean="0"/>
              <a:t> ED</a:t>
            </a:r>
          </a:p>
          <a:p>
            <a:pPr lvl="1"/>
            <a:r>
              <a:rPr lang="en-GB" dirty="0" smtClean="0"/>
              <a:t>+/- book for theatre</a:t>
            </a:r>
          </a:p>
          <a:p>
            <a:r>
              <a:rPr lang="en-GB" dirty="0" smtClean="0"/>
              <a:t>For clinic review</a:t>
            </a:r>
          </a:p>
          <a:p>
            <a:pPr lvl="1"/>
            <a:r>
              <a:rPr lang="en-GB" dirty="0" smtClean="0"/>
              <a:t>During the day – ring </a:t>
            </a:r>
            <a:r>
              <a:rPr lang="en-GB" dirty="0" err="1" smtClean="0"/>
              <a:t>paeds</a:t>
            </a:r>
            <a:r>
              <a:rPr lang="en-GB" dirty="0" smtClean="0"/>
              <a:t> clinic to get appointment time + inform referrer</a:t>
            </a:r>
          </a:p>
          <a:p>
            <a:pPr lvl="1"/>
            <a:r>
              <a:rPr lang="en-GB" dirty="0" smtClean="0"/>
              <a:t>OOH – ring D35 and ask to complete “blue </a:t>
            </a:r>
            <a:r>
              <a:rPr lang="en-GB" dirty="0" err="1" smtClean="0"/>
              <a:t>paeds</a:t>
            </a:r>
            <a:r>
              <a:rPr lang="en-GB" dirty="0" smtClean="0"/>
              <a:t> plastics clinic form”</a:t>
            </a:r>
          </a:p>
          <a:p>
            <a:pPr lvl="1"/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childrensburnsandplastics@nuh.nhs.uk</a:t>
            </a:r>
            <a:r>
              <a:rPr lang="en-GB" dirty="0" smtClean="0"/>
              <a:t> + photos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0880" y="78855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Paediatric 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5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BB33-8984-9BC1-1AC0-06C480DE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Trust/department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C6969-B2DF-5A38-41DE-625A2D7F3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NUH</a:t>
            </a:r>
          </a:p>
          <a:p>
            <a:pPr lvl="1"/>
            <a:r>
              <a:rPr lang="en-GB" dirty="0"/>
              <a:t>2 sites: QMC + City</a:t>
            </a:r>
          </a:p>
          <a:p>
            <a:pPr lvl="2"/>
            <a:r>
              <a:rPr lang="en-GB" dirty="0" smtClean="0"/>
              <a:t>(drive, </a:t>
            </a:r>
            <a:r>
              <a:rPr lang="en-GB" dirty="0" err="1" smtClean="0"/>
              <a:t>medi</a:t>
            </a:r>
            <a:r>
              <a:rPr lang="en-GB" dirty="0" smtClean="0"/>
              <a:t>-link, public transport, taxi)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Plastics is tertiary level referral </a:t>
            </a:r>
          </a:p>
          <a:p>
            <a:pPr lvl="1"/>
            <a:r>
              <a:rPr lang="en-GB" dirty="0"/>
              <a:t>Nottinghamshire, Leicestershire, Derbyshire, </a:t>
            </a:r>
            <a:r>
              <a:rPr lang="en-GB" dirty="0" err="1"/>
              <a:t>lincolnshire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FBDFE-0F91-7913-C6A7-2EF5E889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88" t="16209" r="11986" b="11765"/>
          <a:stretch/>
        </p:blipFill>
        <p:spPr>
          <a:xfrm>
            <a:off x="8146737" y="2108596"/>
            <a:ext cx="3124200" cy="39034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84B7C7-F90A-5142-8CD8-F798726B4BFE}"/>
              </a:ext>
            </a:extLst>
          </p:cNvPr>
          <p:cNvSpPr/>
          <p:nvPr/>
        </p:nvSpPr>
        <p:spPr>
          <a:xfrm>
            <a:off x="9440525" y="2057399"/>
            <a:ext cx="87854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DC0D03-D0AE-F253-D3B0-75878E7999BD}"/>
              </a:ext>
            </a:extLst>
          </p:cNvPr>
          <p:cNvSpPr/>
          <p:nvPr/>
        </p:nvSpPr>
        <p:spPr>
          <a:xfrm>
            <a:off x="8146737" y="5139637"/>
            <a:ext cx="87854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3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5C7A-1431-A38C-D73D-99BBA49C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plastics cover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C1A2-09F1-4B8D-9BEB-484B85316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89285"/>
            <a:ext cx="10018713" cy="360191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Burns – </a:t>
            </a:r>
            <a:r>
              <a:rPr lang="en-GB" sz="1800" dirty="0"/>
              <a:t>facility </a:t>
            </a:r>
            <a:r>
              <a:rPr lang="en-GB" dirty="0"/>
              <a:t>/ unit / </a:t>
            </a:r>
            <a:r>
              <a:rPr lang="en-GB" sz="1800" dirty="0"/>
              <a:t>centre</a:t>
            </a:r>
            <a:r>
              <a:rPr lang="en-GB" sz="2000" dirty="0"/>
              <a:t>  - BBA referral guidelines</a:t>
            </a:r>
            <a:endParaRPr lang="en-GB" dirty="0"/>
          </a:p>
          <a:p>
            <a:r>
              <a:rPr lang="en-GB" dirty="0"/>
              <a:t>Hands – split with ortho</a:t>
            </a:r>
          </a:p>
          <a:p>
            <a:r>
              <a:rPr lang="en-GB" dirty="0"/>
              <a:t>Trauma – shared care with ortho</a:t>
            </a:r>
          </a:p>
          <a:p>
            <a:r>
              <a:rPr lang="en-GB" dirty="0"/>
              <a:t>Sarcoma – regional centre</a:t>
            </a:r>
          </a:p>
          <a:p>
            <a:r>
              <a:rPr lang="en-GB" dirty="0"/>
              <a:t>Skin</a:t>
            </a:r>
          </a:p>
          <a:p>
            <a:r>
              <a:rPr lang="en-GB" dirty="0" smtClean="0"/>
              <a:t>Breast</a:t>
            </a:r>
          </a:p>
          <a:p>
            <a:r>
              <a:rPr lang="en-GB" dirty="0" smtClean="0"/>
              <a:t>Cleft</a:t>
            </a:r>
            <a:endParaRPr lang="en-GB" dirty="0"/>
          </a:p>
          <a:p>
            <a:endParaRPr lang="en-GB" dirty="0"/>
          </a:p>
          <a:p>
            <a:r>
              <a:rPr lang="en-GB" dirty="0"/>
              <a:t>Specifics to mention; abscesses, facial trauma, pressure sores, lacerations in children</a:t>
            </a:r>
          </a:p>
        </p:txBody>
      </p:sp>
    </p:spTree>
    <p:extLst>
      <p:ext uri="{BB962C8B-B14F-4D97-AF65-F5344CB8AC3E}">
        <p14:creationId xmlns:p14="http://schemas.microsoft.com/office/powerpoint/2010/main" val="95986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Plastics is a general speciality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Head-to-toe</a:t>
            </a:r>
          </a:p>
          <a:p>
            <a:r>
              <a:rPr lang="en-GB" dirty="0" smtClean="0"/>
              <a:t>Cradle-to-grave</a:t>
            </a:r>
          </a:p>
          <a:p>
            <a:r>
              <a:rPr lang="en-GB" dirty="0" smtClean="0"/>
              <a:t>Multidisciplinary working</a:t>
            </a:r>
          </a:p>
          <a:p>
            <a:r>
              <a:rPr lang="en-GB" dirty="0" smtClean="0"/>
              <a:t>You are the representatives of the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62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EF3D-DC0E-A03D-6E40-E82F98A2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City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AA16-B8C8-CF13-ADF6-8D6D98FE5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All acute adult burns and plastics admissions “hot week”</a:t>
            </a:r>
          </a:p>
          <a:p>
            <a:endParaRPr lang="en-GB" dirty="0"/>
          </a:p>
          <a:p>
            <a:r>
              <a:rPr lang="en-GB" dirty="0"/>
              <a:t>Elective operating</a:t>
            </a:r>
          </a:p>
          <a:p>
            <a:endParaRPr lang="en-GB" dirty="0"/>
          </a:p>
          <a:p>
            <a:r>
              <a:rPr lang="en-GB" dirty="0"/>
              <a:t>Burns dressing clinic</a:t>
            </a:r>
          </a:p>
          <a:p>
            <a:pPr lvl="1"/>
            <a:r>
              <a:rPr lang="en-GB" dirty="0"/>
              <a:t>Burns + acute plastics follow up</a:t>
            </a:r>
          </a:p>
          <a:p>
            <a:r>
              <a:rPr lang="en-GB" dirty="0"/>
              <a:t>Gillies Dressing clinic</a:t>
            </a:r>
          </a:p>
          <a:p>
            <a:pPr lvl="1"/>
            <a:r>
              <a:rPr lang="en-GB" dirty="0"/>
              <a:t>Elective + hands</a:t>
            </a:r>
          </a:p>
          <a:p>
            <a:r>
              <a:rPr lang="en-GB" dirty="0"/>
              <a:t>Hand physio</a:t>
            </a:r>
          </a:p>
        </p:txBody>
      </p:sp>
    </p:spTree>
    <p:extLst>
      <p:ext uri="{BB962C8B-B14F-4D97-AF65-F5344CB8AC3E}">
        <p14:creationId xmlns:p14="http://schemas.microsoft.com/office/powerpoint/2010/main" val="1015813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1E13-B8B6-84D4-4BFB-A3BB4283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Queens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991AF-27F5-922B-B15B-3D82AF40C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Paediatric plastics/burns</a:t>
            </a:r>
          </a:p>
          <a:p>
            <a:endParaRPr lang="en-GB" dirty="0"/>
          </a:p>
          <a:p>
            <a:r>
              <a:rPr lang="en-GB" dirty="0" err="1"/>
              <a:t>Orthoplastic</a:t>
            </a:r>
            <a:r>
              <a:rPr lang="en-GB" dirty="0"/>
              <a:t> cases (under ortho)</a:t>
            </a:r>
          </a:p>
          <a:p>
            <a:endParaRPr lang="en-GB" dirty="0"/>
          </a:p>
          <a:p>
            <a:r>
              <a:rPr lang="en-GB" dirty="0"/>
              <a:t>Miscellaneous cases under other specialities</a:t>
            </a:r>
          </a:p>
          <a:p>
            <a:endParaRPr lang="en-GB" dirty="0"/>
          </a:p>
          <a:p>
            <a:r>
              <a:rPr lang="en-GB" dirty="0"/>
              <a:t>No adult admitting rights at queens</a:t>
            </a:r>
          </a:p>
        </p:txBody>
      </p:sp>
    </p:spTree>
    <p:extLst>
      <p:ext uri="{BB962C8B-B14F-4D97-AF65-F5344CB8AC3E}">
        <p14:creationId xmlns:p14="http://schemas.microsoft.com/office/powerpoint/2010/main" val="186770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64299"/>
              </p:ext>
            </p:extLst>
          </p:nvPr>
        </p:nvGraphicFramePr>
        <p:xfrm>
          <a:off x="1494690" y="1235236"/>
          <a:ext cx="10278210" cy="54914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409584">
                  <a:extLst>
                    <a:ext uri="{9D8B030D-6E8A-4147-A177-3AD203B41FA5}">
                      <a16:colId xmlns:a16="http://schemas.microsoft.com/office/drawing/2014/main" val="1485958287"/>
                    </a:ext>
                  </a:extLst>
                </a:gridCol>
                <a:gridCol w="4868626">
                  <a:extLst>
                    <a:ext uri="{9D8B030D-6E8A-4147-A177-3AD203B41FA5}">
                      <a16:colId xmlns:a16="http://schemas.microsoft.com/office/drawing/2014/main" val="2664745262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DJC - Mr Dave Clarkson (Head of service –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effectLst/>
                        </a:rPr>
                        <a:t>for now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SH6 - Mr Saiidy Hasham 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07983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SJM - Mr Steven </a:t>
                      </a:r>
                      <a:r>
                        <a:rPr lang="en-GB" sz="18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McCulley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KA3 - Mr Skaria Alexander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5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AR7 - Ms Anna Raurell </a:t>
                      </a:r>
                    </a:p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TR5 - Mr Tuabin Rasheed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58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KS2 - Ms Kathryn Steele</a:t>
                      </a:r>
                    </a:p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JP3 - Mr Jonathan Pollock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9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JCD - Mr John Daly</a:t>
                      </a:r>
                    </a:p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MST - Mr </a:t>
                      </a:r>
                      <a:r>
                        <a:rPr lang="en-GB" sz="18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Sarmad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 Tamimy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48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NW - Mr Neil Wickham (ST8)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HM - Miss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Hulla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Mohammed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69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HW - Mr Hugh Wright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JSG - Mr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onathan </a:t>
                      </a:r>
                      <a:r>
                        <a:rPr lang="en-GB" sz="18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Syme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 Grant (Educational lead)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405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JND - Mr Jason Neil-Dwyer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GO2 - 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Miss </a:t>
                      </a: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Georgette Oni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00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MHH - Mr Harris Haseeb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CPO - Mr Ciaran O Boyle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80199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BF19AA-6225-6BDA-ACD9-C8DB8574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03" y="202224"/>
            <a:ext cx="10018713" cy="1049214"/>
          </a:xfrm>
        </p:spPr>
        <p:txBody>
          <a:bodyPr/>
          <a:lstStyle/>
          <a:p>
            <a:r>
              <a:rPr lang="en-GB" dirty="0"/>
              <a:t>Who’s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E640-72CB-144C-C7E6-781F5D618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476" y="822577"/>
            <a:ext cx="4044872" cy="163537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dirty="0" smtClean="0"/>
              <a:t>18 </a:t>
            </a:r>
            <a:r>
              <a:rPr lang="en-GB" dirty="0"/>
              <a:t>consultants</a:t>
            </a:r>
          </a:p>
          <a:p>
            <a:pPr marL="0" indent="0" algn="l" fontAlgn="base">
              <a:spcBef>
                <a:spcPts val="0"/>
              </a:spcBef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748" y="2323337"/>
            <a:ext cx="534371" cy="82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r="14758"/>
          <a:stretch/>
        </p:blipFill>
        <p:spPr>
          <a:xfrm>
            <a:off x="9569016" y="3639983"/>
            <a:ext cx="507493" cy="698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228" t="40682" r="61316" b="42476"/>
          <a:stretch/>
        </p:blipFill>
        <p:spPr>
          <a:xfrm>
            <a:off x="4523755" y="1664097"/>
            <a:ext cx="518846" cy="659240"/>
          </a:xfrm>
          <a:prstGeom prst="rect">
            <a:avLst/>
          </a:prstGeom>
        </p:spPr>
      </p:pic>
      <p:pic>
        <p:nvPicPr>
          <p:cNvPr id="1026" name="Picture 2" descr="Jonathan Pollock - Consultant - Nottingham University Hospital | LinkedIn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21" y="2948236"/>
            <a:ext cx="690882" cy="6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aria Alexander - Consultant Plastic, Burns and Reconstructive Surgeon -  Nottingham University Hospitals NHS Trust | LinkedIn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24" y="1676116"/>
            <a:ext cx="745792" cy="7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Fellows — Breast Academy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293" y="6176169"/>
            <a:ext cx="225415" cy="2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ss Georgette Oni | Consultant Plastic and Aesthetic Reconstructive  Surgeon | Spire Healthcar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3" r="25196"/>
          <a:stretch/>
        </p:blipFill>
        <p:spPr bwMode="auto">
          <a:xfrm>
            <a:off x="9522307" y="5537858"/>
            <a:ext cx="600910" cy="7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r Jason Neil-Dwy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36" y="5427350"/>
            <a:ext cx="748717" cy="7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Jonathan Syme-Grant - Nottinghamshire, England, United ...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857" y="4874749"/>
            <a:ext cx="663109" cy="6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ugh wright hi-res stock photography and images - Alamy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0" t="1676" r="40366" b="55057"/>
          <a:stretch/>
        </p:blipFill>
        <p:spPr bwMode="auto">
          <a:xfrm>
            <a:off x="3843213" y="4825999"/>
            <a:ext cx="557641" cy="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37948" r="40503" b="17051"/>
          <a:stretch/>
        </p:blipFill>
        <p:spPr>
          <a:xfrm>
            <a:off x="10297183" y="5779954"/>
            <a:ext cx="584368" cy="1005458"/>
          </a:xfrm>
          <a:prstGeom prst="rect">
            <a:avLst/>
          </a:prstGeom>
        </p:spPr>
      </p:pic>
      <p:pic>
        <p:nvPicPr>
          <p:cNvPr id="1044" name="Picture 20" descr="Harris Profile Pic 300 wide.jpg thumbnail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721" y="6031603"/>
            <a:ext cx="538796" cy="81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ur Fellows — Breast Academy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712" y="271782"/>
            <a:ext cx="1313016" cy="13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3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69377"/>
            <a:ext cx="10018713" cy="555226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10 </a:t>
            </a:r>
            <a:r>
              <a:rPr lang="en-GB" dirty="0" smtClean="0"/>
              <a:t>Registrars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MA - Mohamed </a:t>
            </a:r>
            <a:r>
              <a:rPr lang="en-GB" dirty="0" err="1"/>
              <a:t>Abdelrazek</a:t>
            </a:r>
            <a:r>
              <a:rPr lang="en-GB" dirty="0"/>
              <a:t> - (Micro fellow)</a:t>
            </a:r>
          </a:p>
          <a:p>
            <a:pPr marL="0" indent="0" fontAlgn="base">
              <a:buNone/>
            </a:pPr>
            <a:r>
              <a:rPr lang="en-GB" dirty="0"/>
              <a:t>LS - Lindsay Shanks - ST8 (Sarcoma)</a:t>
            </a:r>
          </a:p>
          <a:p>
            <a:pPr marL="0" indent="0" fontAlgn="base">
              <a:buNone/>
            </a:pPr>
            <a:r>
              <a:rPr lang="en-GB" dirty="0"/>
              <a:t>SB - Shenbana </a:t>
            </a:r>
            <a:r>
              <a:rPr lang="en-GB" dirty="0" smtClean="0"/>
              <a:t>(Shen) Bagirathan </a:t>
            </a:r>
            <a:r>
              <a:rPr lang="en-GB" dirty="0"/>
              <a:t>- ST7 (Float)</a:t>
            </a:r>
          </a:p>
          <a:p>
            <a:pPr marL="0" indent="0" fontAlgn="base">
              <a:buNone/>
            </a:pPr>
            <a:r>
              <a:rPr lang="en-GB" dirty="0"/>
              <a:t>RM - </a:t>
            </a:r>
            <a:r>
              <a:rPr lang="en-GB" dirty="0" err="1"/>
              <a:t>Rossel</a:t>
            </a:r>
            <a:r>
              <a:rPr lang="en-GB" dirty="0"/>
              <a:t> </a:t>
            </a:r>
            <a:r>
              <a:rPr lang="en-GB" dirty="0" err="1"/>
              <a:t>Morhij</a:t>
            </a:r>
            <a:r>
              <a:rPr lang="en-GB" dirty="0"/>
              <a:t> - ST7 (Breast)</a:t>
            </a:r>
          </a:p>
          <a:p>
            <a:pPr marL="0" indent="0" fontAlgn="base">
              <a:buNone/>
            </a:pPr>
            <a:r>
              <a:rPr lang="en-GB" dirty="0"/>
              <a:t>AF - Alexandra Fielding - ST5 (Adult Burns)</a:t>
            </a:r>
          </a:p>
          <a:p>
            <a:pPr marL="0" indent="0" fontAlgn="base">
              <a:buNone/>
            </a:pPr>
            <a:r>
              <a:rPr lang="en-GB" dirty="0"/>
              <a:t>OC - Oliver </a:t>
            </a:r>
            <a:r>
              <a:rPr lang="en-GB" dirty="0" smtClean="0"/>
              <a:t>(Olly) Cotton </a:t>
            </a:r>
            <a:r>
              <a:rPr lang="en-GB" dirty="0"/>
              <a:t>- TG (QMC Adults)</a:t>
            </a:r>
          </a:p>
          <a:p>
            <a:pPr marL="0" indent="0" fontAlgn="base">
              <a:buNone/>
            </a:pPr>
            <a:r>
              <a:rPr lang="en-GB" dirty="0"/>
              <a:t>SKS </a:t>
            </a:r>
            <a:r>
              <a:rPr lang="en-GB" dirty="0" smtClean="0"/>
              <a:t>– </a:t>
            </a:r>
            <a:r>
              <a:rPr lang="en-GB" dirty="0" err="1" smtClean="0"/>
              <a:t>Satyndra</a:t>
            </a:r>
            <a:r>
              <a:rPr lang="en-GB" dirty="0" smtClean="0"/>
              <a:t> (Sat) </a:t>
            </a:r>
            <a:r>
              <a:rPr lang="en-GB" dirty="0"/>
              <a:t>Singh - TG (QMC </a:t>
            </a:r>
            <a:r>
              <a:rPr lang="en-GB" dirty="0" err="1"/>
              <a:t>Paeds</a:t>
            </a:r>
            <a:r>
              <a:rPr lang="en-GB" dirty="0"/>
              <a:t>)</a:t>
            </a:r>
          </a:p>
          <a:p>
            <a:pPr marL="0" indent="0" fontAlgn="base">
              <a:buNone/>
            </a:pPr>
            <a:r>
              <a:rPr lang="en-GB" dirty="0"/>
              <a:t>IP - </a:t>
            </a:r>
            <a:r>
              <a:rPr lang="en-GB" dirty="0" err="1"/>
              <a:t>Ioanna</a:t>
            </a:r>
            <a:r>
              <a:rPr lang="en-GB" dirty="0"/>
              <a:t> </a:t>
            </a:r>
            <a:r>
              <a:rPr lang="en-GB" dirty="0" err="1"/>
              <a:t>Pentara</a:t>
            </a:r>
            <a:r>
              <a:rPr lang="en-GB" dirty="0"/>
              <a:t> - TG (</a:t>
            </a:r>
            <a:r>
              <a:rPr lang="en-GB" dirty="0" err="1"/>
              <a:t>Orthoplast</a:t>
            </a:r>
            <a:r>
              <a:rPr lang="en-GB" dirty="0"/>
              <a:t>)</a:t>
            </a:r>
          </a:p>
          <a:p>
            <a:pPr marL="0" indent="0" fontAlgn="base">
              <a:buNone/>
            </a:pPr>
            <a:r>
              <a:rPr lang="en-GB" dirty="0"/>
              <a:t>SM - </a:t>
            </a:r>
            <a:r>
              <a:rPr lang="en-GB" dirty="0" err="1"/>
              <a:t>Stanislau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Stas</a:t>
            </a:r>
            <a:r>
              <a:rPr lang="en-GB" dirty="0" smtClean="0"/>
              <a:t>) </a:t>
            </a:r>
            <a:r>
              <a:rPr lang="en-GB" dirty="0" err="1" smtClean="0"/>
              <a:t>Makaranka</a:t>
            </a:r>
            <a:r>
              <a:rPr lang="en-GB" dirty="0" smtClean="0"/>
              <a:t>  - </a:t>
            </a:r>
            <a:r>
              <a:rPr lang="en-GB" dirty="0"/>
              <a:t>TG (Float)</a:t>
            </a:r>
          </a:p>
          <a:p>
            <a:pPr marL="0" indent="0" fontAlgn="base">
              <a:buNone/>
            </a:pPr>
            <a:r>
              <a:rPr lang="en-GB" dirty="0"/>
              <a:t>TC - Tom Calderbank - CT2 (Hands)</a:t>
            </a:r>
          </a:p>
          <a:p>
            <a:r>
              <a:rPr lang="en-GB" dirty="0"/>
              <a:t>8 SHOs</a:t>
            </a:r>
          </a:p>
          <a:p>
            <a:r>
              <a:rPr lang="en-GB" dirty="0"/>
              <a:t>1 FY1</a:t>
            </a:r>
          </a:p>
          <a:p>
            <a:r>
              <a:rPr lang="en-GB" dirty="0"/>
              <a:t>Burns nurses, physios, dressings </a:t>
            </a:r>
            <a:r>
              <a:rPr lang="en-GB" dirty="0" smtClean="0"/>
              <a:t>nurses, psychologist, burns anaesthetists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BF19AA-6225-6BDA-ACD9-C8DB8574D4A3}"/>
              </a:ext>
            </a:extLst>
          </p:cNvPr>
          <p:cNvSpPr txBox="1">
            <a:spLocks/>
          </p:cNvSpPr>
          <p:nvPr/>
        </p:nvSpPr>
        <p:spPr>
          <a:xfrm>
            <a:off x="1150203" y="202224"/>
            <a:ext cx="10018713" cy="104921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mtClean="0"/>
              <a:t>Who’s who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853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3608</TotalTime>
  <Words>1215</Words>
  <Application>Microsoft Office PowerPoint</Application>
  <PresentationFormat>Widescreen</PresentationFormat>
  <Paragraphs>244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Parallax</vt:lpstr>
      <vt:lpstr>Welcome to Plastics at NUH</vt:lpstr>
      <vt:lpstr>PowerPoint Presentation</vt:lpstr>
      <vt:lpstr>Trust/department set up</vt:lpstr>
      <vt:lpstr>What does plastics cover </vt:lpstr>
      <vt:lpstr>Plastics is a general speciality</vt:lpstr>
      <vt:lpstr>City Activity</vt:lpstr>
      <vt:lpstr>Queens Activity</vt:lpstr>
      <vt:lpstr>Who’s who</vt:lpstr>
      <vt:lpstr>PowerPoint Presentation</vt:lpstr>
      <vt:lpstr>The rota</vt:lpstr>
      <vt:lpstr>SHO Long day (oncall) </vt:lpstr>
      <vt:lpstr>SHO Nights</vt:lpstr>
      <vt:lpstr>SHO Normal days</vt:lpstr>
      <vt:lpstr>Registrar</vt:lpstr>
      <vt:lpstr>Teaching </vt:lpstr>
      <vt:lpstr>Morbidity and mortality </vt:lpstr>
      <vt:lpstr>IT systems </vt:lpstr>
      <vt:lpstr>Acute plastic surgery pathway  (incl. adult burns)</vt:lpstr>
      <vt:lpstr>PowerPoint Presentation</vt:lpstr>
      <vt:lpstr>Adult Hand Injuries Pathway</vt:lpstr>
      <vt:lpstr>PowerPoint Presentation</vt:lpstr>
      <vt:lpstr>Paediatric Pathways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Plastics at NUH</dc:title>
  <dc:creator>oliver Cotton</dc:creator>
  <cp:lastModifiedBy>Cotton Oliver (Plastic Surgery)</cp:lastModifiedBy>
  <cp:revision>21</cp:revision>
  <dcterms:created xsi:type="dcterms:W3CDTF">2022-12-04T09:31:43Z</dcterms:created>
  <dcterms:modified xsi:type="dcterms:W3CDTF">2023-04-04T12:18:19Z</dcterms:modified>
</cp:coreProperties>
</file>